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5" r:id="rId3"/>
    <p:sldId id="279" r:id="rId4"/>
    <p:sldId id="278" r:id="rId5"/>
    <p:sldId id="270" r:id="rId6"/>
    <p:sldId id="275" r:id="rId7"/>
    <p:sldId id="271" r:id="rId8"/>
    <p:sldId id="283" r:id="rId9"/>
    <p:sldId id="273" r:id="rId10"/>
    <p:sldId id="261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1F729-0018-4392-A728-CFDC004F60F7}" v="90" dt="2018-08-13T17:00:27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1297" autoAdjust="0"/>
  </p:normalViewPr>
  <p:slideViewPr>
    <p:cSldViewPr snapToGrid="0">
      <p:cViewPr varScale="1">
        <p:scale>
          <a:sx n="70" d="100"/>
          <a:sy n="70" d="100"/>
        </p:scale>
        <p:origin x="10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AD276-0661-43FC-B323-1B86B7064860}" type="datetimeFigureOut">
              <a:rPr lang="nb-NO" smtClean="0"/>
              <a:t>14.08.2018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22778-F9B6-4718-969C-3EF0DAFA09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5250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22778-F9B6-4718-969C-3EF0DAFA09A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090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2130426"/>
            <a:ext cx="10769600" cy="765175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2895600"/>
            <a:ext cx="9855200" cy="12192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rgbClr val="91785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93DD3F45-C90A-45D8-8B25-2EC1576E6D2C}" type="datetimeFigureOut">
              <a:rPr lang="nb-NO" smtClean="0"/>
              <a:t>14.08.2018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06B75585-97C2-4019-9E85-27F54B382A15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Picture 8" descr="Forside_hvi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6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1"/>
            <a:ext cx="10972800" cy="4267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93DD3F45-C90A-45D8-8B25-2EC1576E6D2C}" type="datetimeFigureOut">
              <a:rPr lang="nb-NO" smtClean="0"/>
              <a:t>14.08.2018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06B75585-97C2-4019-9E85-27F54B382A15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40CC050-7BEE-44A9-B50F-00E9E1C1C51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007" y="6282266"/>
            <a:ext cx="1452880" cy="51572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62165D0-8218-4E51-89DF-27272CFCE634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282267"/>
            <a:ext cx="1698625" cy="50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8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1"/>
            <a:ext cx="53848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buNone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1"/>
            <a:ext cx="53848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3F45-C90A-45D8-8B25-2EC1576E6D2C}" type="datetimeFigureOut">
              <a:rPr lang="nb-NO" smtClean="0"/>
              <a:t>14.08.2018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5585-97C2-4019-9E85-27F54B382A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3F45-C90A-45D8-8B25-2EC1576E6D2C}" type="datetimeFigureOut">
              <a:rPr lang="nb-NO" smtClean="0"/>
              <a:t>14.08.2018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5585-97C2-4019-9E85-27F54B382A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111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3F45-C90A-45D8-8B25-2EC1576E6D2C}" type="datetimeFigureOut">
              <a:rPr lang="nb-NO" smtClean="0"/>
              <a:t>14.08.2018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5585-97C2-4019-9E85-27F54B382A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600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27238"/>
            <a:ext cx="109728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styles</a:t>
            </a:r>
            <a:endParaRPr lang="nb-NO" dirty="0"/>
          </a:p>
          <a:p>
            <a:pPr lvl="1"/>
            <a:r>
              <a:rPr lang="nb-NO" dirty="0" err="1"/>
              <a:t>Second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DD3F45-C90A-45D8-8B25-2EC1576E6D2C}" type="datetimeFigureOut">
              <a:rPr lang="nb-NO" smtClean="0"/>
              <a:t>14.08.2018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6B75585-97C2-4019-9E85-27F54B382A15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839788"/>
            <a:ext cx="1158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e 12" descr="AAFK_Logo_RGB_200dp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296" y="207066"/>
            <a:ext cx="2615184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1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8000" y="2130426"/>
            <a:ext cx="10769600" cy="1151617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Trebruk</a:t>
            </a:r>
            <a:r>
              <a:rPr lang="nb-NO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 nye Tvedestrand VGS</a:t>
            </a:r>
            <a:br>
              <a:rPr lang="nb-NO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nb-NO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-mange bekker små…</a:t>
            </a:r>
            <a:br>
              <a:rPr lang="nb-NO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nb-NO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9011" y="3956304"/>
            <a:ext cx="9855200" cy="1219200"/>
          </a:xfrm>
        </p:spPr>
        <p:txBody>
          <a:bodyPr/>
          <a:lstStyle/>
          <a:p>
            <a:pPr algn="ctr"/>
            <a:r>
              <a:rPr lang="nb-NO" dirty="0"/>
              <a:t>Ny videregående skole og idrettsanlegg i Tvedestrand</a:t>
            </a:r>
          </a:p>
        </p:txBody>
      </p:sp>
    </p:spTree>
    <p:extLst>
      <p:ext uri="{BB962C8B-B14F-4D97-AF65-F5344CB8AC3E}">
        <p14:creationId xmlns:p14="http://schemas.microsoft.com/office/powerpoint/2010/main" val="1993797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167481" y="-21473"/>
            <a:ext cx="6842151" cy="1143000"/>
          </a:xfrm>
        </p:spPr>
        <p:txBody>
          <a:bodyPr/>
          <a:lstStyle/>
          <a:p>
            <a:pPr algn="ctr"/>
            <a:r>
              <a:rPr lang="nb-NO" dirty="0"/>
              <a:t>Ny VGS i Tvedestrand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9" y="934479"/>
            <a:ext cx="10314431" cy="5788712"/>
          </a:xfrm>
        </p:spPr>
      </p:pic>
    </p:spTree>
    <p:extLst>
      <p:ext uri="{BB962C8B-B14F-4D97-AF65-F5344CB8AC3E}">
        <p14:creationId xmlns:p14="http://schemas.microsoft.com/office/powerpoint/2010/main" val="3373647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7812F3C2-656D-425C-BF1F-5F07FC921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72" y="852090"/>
            <a:ext cx="9529029" cy="5336761"/>
          </a:xfrm>
        </p:spPr>
      </p:pic>
    </p:spTree>
    <p:extLst>
      <p:ext uri="{BB962C8B-B14F-4D97-AF65-F5344CB8AC3E}">
        <p14:creationId xmlns:p14="http://schemas.microsoft.com/office/powerpoint/2010/main" val="2062669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Målsetning med skolen og idrettsanlegget	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995831"/>
            <a:ext cx="10972800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nb-NO" sz="2800" dirty="0" err="1"/>
              <a:t>Plusshus</a:t>
            </a:r>
            <a:r>
              <a:rPr lang="nb-NO" sz="2800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2800" dirty="0"/>
              <a:t>Nasjonalt fyrtårn for lavutslippssamfunnet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2800" dirty="0"/>
              <a:t>Nyskapende design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2800" dirty="0"/>
              <a:t>Fremtidsrettet pedagogikk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2800" dirty="0"/>
              <a:t>Effektiv bruk av teknologi i undervisning og drift</a:t>
            </a:r>
          </a:p>
          <a:p>
            <a:pPr>
              <a:buFont typeface="Wingdings" panose="05000000000000000000" pitchFamily="2" charset="2"/>
              <a:buChar char="ü"/>
            </a:pPr>
            <a:endParaRPr lang="nb-NO" dirty="0"/>
          </a:p>
          <a:p>
            <a:pPr marL="0" indent="0"/>
            <a:r>
              <a:rPr lang="nb-NO" dirty="0"/>
              <a:t>Samspillsmodell med utredningsbasert prosjektering ble valgt.</a:t>
            </a:r>
          </a:p>
          <a:p>
            <a:pPr marL="0" indent="0"/>
            <a:r>
              <a:rPr lang="nb-NO" dirty="0"/>
              <a:t>Klima og miljø var en del av alle utredninger/vurderinger.</a:t>
            </a:r>
          </a:p>
        </p:txBody>
      </p:sp>
    </p:spTree>
    <p:extLst>
      <p:ext uri="{BB962C8B-B14F-4D97-AF65-F5344CB8AC3E}">
        <p14:creationId xmlns:p14="http://schemas.microsoft.com/office/powerpoint/2010/main" val="3813799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påvirker, og når skapes, grønne bygg?</a:t>
            </a:r>
          </a:p>
        </p:txBody>
      </p:sp>
      <p:pic>
        <p:nvPicPr>
          <p:cNvPr id="4" name="Plassholder for innho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6" t="31616" r="40276" b="20112"/>
          <a:stretch/>
        </p:blipFill>
        <p:spPr>
          <a:xfrm>
            <a:off x="1790929" y="1876928"/>
            <a:ext cx="6480096" cy="4042974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3474721" y="6064280"/>
            <a:ext cx="325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Kilde: Zero </a:t>
            </a:r>
            <a:r>
              <a:rPr lang="nb-NO" dirty="0" err="1"/>
              <a:t>Emission</a:t>
            </a:r>
            <a:r>
              <a:rPr lang="nb-NO" dirty="0"/>
              <a:t> </a:t>
            </a:r>
            <a:r>
              <a:rPr lang="nb-NO" dirty="0" err="1"/>
              <a:t>Buildings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7405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Energi</a:t>
            </a:r>
          </a:p>
        </p:txBody>
      </p:sp>
      <p:sp>
        <p:nvSpPr>
          <p:cNvPr id="15" name="Plassholder for innhold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Premiss: Plusshus etter </a:t>
            </a:r>
            <a:r>
              <a:rPr lang="nb-NO" dirty="0" err="1"/>
              <a:t>Futurebuild</a:t>
            </a:r>
            <a:r>
              <a:rPr lang="nb-NO" dirty="0"/>
              <a:t> definisjonen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CO2-varmepumpe med 21 stk. 250 meter dype energibrønner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Solceller (over 4000 m2) –markedets mest effektive solceller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err="1"/>
              <a:t>Lading</a:t>
            </a:r>
            <a:r>
              <a:rPr lang="nb-NO" dirty="0"/>
              <a:t> av energibrønner med overskuddsvarme fra fotballbanen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Vannbåren varme i hovedsak gjennom bruk av radiatorer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Svært effektive varmegjenvinnere i ventilasjonssystemet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Bidrag fra ventilasjonssystemet til oppvarming etter nattsenking av temperatur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Batteripark med styringssystem for fleksibilitet til bruk/salg/kjøp av strøm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0216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Materialer i tilbudt løsning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Bæresystem i stål og betong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Dekker i betong, tak på skolen hulldekkeelementer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Mye glass for å ha høy dagslysfaktor, mye vinduer med </a:t>
            </a:r>
            <a:r>
              <a:rPr lang="nb-NO" dirty="0" err="1"/>
              <a:t>trekarm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Utvendig panel og plater på vegger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Blanding av stein og tre i noen gangarealer utendørs, noe høykantparkett og slipt betong og flis samt vinyl på gulv innendørs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Systemvegger innvendig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Noe parkett og trespiler/</a:t>
            </a:r>
            <a:r>
              <a:rPr lang="nb-NO" dirty="0" err="1"/>
              <a:t>trehimlinger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1064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Klimasatssøknad</a:t>
            </a:r>
          </a:p>
        </p:txBody>
      </p:sp>
      <p:sp>
        <p:nvSpPr>
          <p:cNvPr id="5" name="Plassholder for innhold 14"/>
          <p:cNvSpPr txBox="1">
            <a:spLocks/>
          </p:cNvSpPr>
          <p:nvPr/>
        </p:nvSpPr>
        <p:spPr>
          <a:xfrm>
            <a:off x="609600" y="19812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Utfordret leverandøren på klimagassvennlige endringer i konstruksjonen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Utarbeidet en prioriteringsmodell for foreslåtte tiltak: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1800" dirty="0"/>
              <a:t>CO2-kostnadseffektivitet. CO2 besparelse pr krone (40% vekting)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1800" dirty="0"/>
              <a:t>Synlighet/pedagogisk effekt (20% vekting)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1800" dirty="0"/>
              <a:t>Innovasjonsgrad (20% vekting)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1800" dirty="0"/>
              <a:t>Miljøvurdering, LCC, </a:t>
            </a:r>
            <a:r>
              <a:rPr lang="nb-NO" sz="1800" dirty="0" err="1"/>
              <a:t>driftbarhet</a:t>
            </a:r>
            <a:r>
              <a:rPr lang="nb-NO" sz="1800" dirty="0"/>
              <a:t> mv. (20% vekting)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Modellen har blitt brukt på andre materialvalg enn de som er knyttet til Klimasatssøknaden i kombinasjon </a:t>
            </a:r>
            <a:r>
              <a:rPr lang="nb-NO"/>
              <a:t>med Livsløpskostnadsanalyser (LCC)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Søknad ble innvilget med 5. </a:t>
            </a:r>
            <a:r>
              <a:rPr lang="nb-NO" dirty="0" err="1"/>
              <a:t>mill</a:t>
            </a:r>
            <a:r>
              <a:rPr lang="nb-NO" dirty="0"/>
              <a:t> kroner i støtte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0098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BFBA01-968C-4083-8253-87AA1CF11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Tiltak det ble søkt og innvilget penger til fra Klimasats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82B051-BE6A-4105-931E-A54F6EE4E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nb-NO" dirty="0"/>
              <a:t>Legge mer høykantparkett i stedet for vinyl i fellesarealer (34 tonn CO2 spart)</a:t>
            </a:r>
          </a:p>
          <a:p>
            <a:pPr>
              <a:buFontTx/>
              <a:buChar char="-"/>
            </a:pPr>
            <a:r>
              <a:rPr lang="nb-NO" dirty="0"/>
              <a:t>Bruke trefiberisolasjon i stedet for stein/glassull (43 tonn CO2 spart). Ikke gjennomført pga. </a:t>
            </a:r>
            <a:r>
              <a:rPr lang="nb-NO" dirty="0" err="1"/>
              <a:t>brannklasse</a:t>
            </a:r>
            <a:endParaRPr lang="nb-NO" dirty="0"/>
          </a:p>
          <a:p>
            <a:pPr>
              <a:buFontTx/>
              <a:buChar char="-"/>
            </a:pPr>
            <a:r>
              <a:rPr lang="nb-NO" dirty="0"/>
              <a:t>Trestendere i stedet for stålstendere i innervegger (32 tonn CO2 spart). Ikke gjennomført </a:t>
            </a:r>
            <a:r>
              <a:rPr lang="nb-NO" dirty="0" err="1"/>
              <a:t>pga</a:t>
            </a:r>
            <a:r>
              <a:rPr lang="nb-NO" dirty="0"/>
              <a:t> </a:t>
            </a:r>
            <a:r>
              <a:rPr lang="nb-NO" dirty="0" err="1"/>
              <a:t>volumøøkning</a:t>
            </a:r>
            <a:r>
              <a:rPr lang="nb-NO" dirty="0"/>
              <a:t> på vegger knyttet til </a:t>
            </a:r>
            <a:r>
              <a:rPr lang="nb-NO" dirty="0" err="1"/>
              <a:t>akustikkrav</a:t>
            </a:r>
            <a:endParaRPr lang="nb-NO" dirty="0"/>
          </a:p>
          <a:p>
            <a:pPr>
              <a:buFontTx/>
              <a:buChar char="-"/>
            </a:pPr>
            <a:r>
              <a:rPr lang="nb-NO" dirty="0"/>
              <a:t>Massivtre i utvalgte innervegger (12 tonn CO2 spart)</a:t>
            </a:r>
          </a:p>
          <a:p>
            <a:pPr>
              <a:buFontTx/>
              <a:buChar char="-"/>
            </a:pPr>
            <a:r>
              <a:rPr lang="nb-NO" dirty="0"/>
              <a:t>Massivtre-bæresystem i lærerfløy (35 tonn spart)</a:t>
            </a:r>
          </a:p>
          <a:p>
            <a:pPr>
              <a:buFontTx/>
              <a:buChar char="-"/>
            </a:pPr>
            <a:r>
              <a:rPr lang="nb-NO" dirty="0"/>
              <a:t>Bytte takkonstruksjon fra hulldekkeelementer til Lett-tak (850 tonn CO2 spart)</a:t>
            </a:r>
          </a:p>
          <a:p>
            <a:pPr>
              <a:buFontTx/>
              <a:buChar char="-"/>
            </a:pPr>
            <a:r>
              <a:rPr lang="nb-NO" dirty="0"/>
              <a:t>Alle trapper i skolen endret fra betong og stål til massivtretrapper</a:t>
            </a:r>
          </a:p>
          <a:p>
            <a:pPr marL="0" indent="0"/>
            <a:endParaRPr lang="nb-NO" dirty="0"/>
          </a:p>
          <a:p>
            <a:pPr marL="0" indent="0"/>
            <a:r>
              <a:rPr lang="nb-NO" dirty="0" err="1"/>
              <a:t>Massivtretribune</a:t>
            </a:r>
            <a:r>
              <a:rPr lang="nb-NO" dirty="0"/>
              <a:t> i idrettshall i stedet for betongtribune er i tillegg innført.</a:t>
            </a:r>
          </a:p>
          <a:p>
            <a:pPr marL="0" indent="0"/>
            <a:endParaRPr lang="nb-NO" dirty="0"/>
          </a:p>
          <a:p>
            <a:pPr marL="0" indent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560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Viktige erfaringer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Skal en ha massivtrekonstruksjoner, spesifiser dette i anbudsgrunnlaget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Fagverk i tre kan også være et godt alternativ til </a:t>
            </a:r>
            <a:r>
              <a:rPr lang="nb-NO" dirty="0" err="1"/>
              <a:t>massivtre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Bransjen er ikke så vant til å jobbe med tre som med betong og stål, så still krav til dette i anbudsgrunnlaget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Bruk tre som en aktiv del av konstruksjonen, ikke som kosmetikk. </a:t>
            </a:r>
            <a:r>
              <a:rPr lang="nb-NO"/>
              <a:t>Det forverrer </a:t>
            </a:r>
            <a:r>
              <a:rPr lang="nb-NO" dirty="0"/>
              <a:t>CO2-regnskapet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Alle «sannheter» er ikke sannheter. Kompliserte sammenhenger. Sjekk fakta grundig. Sjekk CO2-pådraget i «sammensatte konstruksjoner»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Både LCA (livssyklusanalyse) og LCC (livssykluskost) kan påvirke både klimaavtrykk og kostnader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Fokus på arealeffektivitet er viktig. Den mest klimavennlige m2 er den som ikke er bygd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Tenk driftsfasen også i prosjektplanlegging, vaskbarhet, slitasje, periodisk vedlikehold</a:t>
            </a:r>
          </a:p>
        </p:txBody>
      </p:sp>
    </p:spTree>
    <p:extLst>
      <p:ext uri="{BB962C8B-B14F-4D97-AF65-F5344CB8AC3E}">
        <p14:creationId xmlns:p14="http://schemas.microsoft.com/office/powerpoint/2010/main" val="139529354"/>
      </p:ext>
    </p:extLst>
  </p:cSld>
  <p:clrMapOvr>
    <a:masterClrMapping/>
  </p:clrMapOvr>
</p:sld>
</file>

<file path=ppt/theme/theme1.xml><?xml version="1.0" encoding="utf-8"?>
<a:theme xmlns:a="http://schemas.openxmlformats.org/drawingml/2006/main" name="aafk_hvit">
  <a:themeElements>
    <a:clrScheme name="Custom 1">
      <a:dk1>
        <a:srgbClr val="91785B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gderforskning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afk_hvit" id="{AC21C2EE-C6F0-425B-9EBA-000C0274BD46}" vid="{43D65957-B423-4475-BA6D-F32C71023D6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AAFK_hvit</Template>
  <TotalTime>1212</TotalTime>
  <Words>537</Words>
  <Application>Microsoft Office PowerPoint</Application>
  <PresentationFormat>Widescreen</PresentationFormat>
  <Paragraphs>60</Paragraphs>
  <Slides>10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</vt:lpstr>
      <vt:lpstr>aafk_hvit</vt:lpstr>
      <vt:lpstr>Trebruk i nye Tvedestrand VGS -mange bekker små… </vt:lpstr>
      <vt:lpstr>PowerPoint-presentasjon</vt:lpstr>
      <vt:lpstr>Målsetning med skolen og idrettsanlegget </vt:lpstr>
      <vt:lpstr>Hva påvirker, og når skapes, grønne bygg?</vt:lpstr>
      <vt:lpstr>Energi</vt:lpstr>
      <vt:lpstr>Materialer i tilbudt løsning</vt:lpstr>
      <vt:lpstr>Klimasatssøknad</vt:lpstr>
      <vt:lpstr>Tiltak det ble søkt og innvilget penger til fra Klimasats</vt:lpstr>
      <vt:lpstr>Viktige erfaringer</vt:lpstr>
      <vt:lpstr>Ny VGS i Tvedestrand</vt:lpstr>
    </vt:vector>
  </TitlesOfParts>
  <Company>IKT Agder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Fløystad, Hans</dc:creator>
  <cp:lastModifiedBy>Erlend Grøner Krogstad</cp:lastModifiedBy>
  <cp:revision>21</cp:revision>
  <dcterms:created xsi:type="dcterms:W3CDTF">2016-10-31T12:14:51Z</dcterms:created>
  <dcterms:modified xsi:type="dcterms:W3CDTF">2018-08-14T05:29:14Z</dcterms:modified>
</cp:coreProperties>
</file>